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6" r:id="rId2"/>
    <p:sldId id="257" r:id="rId3"/>
    <p:sldId id="260" r:id="rId4"/>
    <p:sldId id="262" r:id="rId5"/>
    <p:sldId id="259" r:id="rId6"/>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E5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p:restoredTop sz="96405"/>
  </p:normalViewPr>
  <p:slideViewPr>
    <p:cSldViewPr snapToGrid="0">
      <p:cViewPr varScale="1">
        <p:scale>
          <a:sx n="98" d="100"/>
          <a:sy n="98" d="100"/>
        </p:scale>
        <p:origin x="228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7D99E6-5364-7446-816F-4E973D0C75A6}" type="datetimeFigureOut">
              <a:rPr lang="es-MX" smtClean="0"/>
              <a:t>03/03/26</a:t>
            </a:fld>
            <a:endParaRPr lang="es-MX"/>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D0F707-8874-C94A-BBFB-0FBB6A818024}" type="slidenum">
              <a:rPr lang="es-MX" smtClean="0"/>
              <a:t>‹Nº›</a:t>
            </a:fld>
            <a:endParaRPr lang="es-MX"/>
          </a:p>
        </p:txBody>
      </p:sp>
    </p:spTree>
    <p:extLst>
      <p:ext uri="{BB962C8B-B14F-4D97-AF65-F5344CB8AC3E}">
        <p14:creationId xmlns:p14="http://schemas.microsoft.com/office/powerpoint/2010/main" val="1894061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48D0F707-8874-C94A-BBFB-0FBB6A818024}" type="slidenum">
              <a:rPr lang="es-MX" smtClean="0"/>
              <a:t>1</a:t>
            </a:fld>
            <a:endParaRPr lang="es-MX"/>
          </a:p>
        </p:txBody>
      </p:sp>
    </p:spTree>
    <p:extLst>
      <p:ext uri="{BB962C8B-B14F-4D97-AF65-F5344CB8AC3E}">
        <p14:creationId xmlns:p14="http://schemas.microsoft.com/office/powerpoint/2010/main" val="3757600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A39B816B-DEC5-8444-81DB-8FD30E3BE201}" type="datetimeFigureOut">
              <a:rPr lang="es-MX" smtClean="0"/>
              <a:t>03/03/26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38007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A39B816B-DEC5-8444-81DB-8FD30E3BE201}" type="datetimeFigureOut">
              <a:rPr lang="es-MX" smtClean="0"/>
              <a:t>03/03/26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157438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A39B816B-DEC5-8444-81DB-8FD30E3BE201}" type="datetimeFigureOut">
              <a:rPr lang="es-MX" smtClean="0"/>
              <a:t>03/03/26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351156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A39B816B-DEC5-8444-81DB-8FD30E3BE201}" type="datetimeFigureOut">
              <a:rPr lang="es-MX" smtClean="0"/>
              <a:t>03/03/26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1592566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A39B816B-DEC5-8444-81DB-8FD30E3BE201}" type="datetimeFigureOut">
              <a:rPr lang="es-MX" smtClean="0"/>
              <a:t>03/03/26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720341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A39B816B-DEC5-8444-81DB-8FD30E3BE201}" type="datetimeFigureOut">
              <a:rPr lang="es-MX" smtClean="0"/>
              <a:t>03/03/26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4158797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MX"/>
              <a:t>Haga clic para modificar los estilos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MX"/>
              <a:t>Haga clic para modificar los estilos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A39B816B-DEC5-8444-81DB-8FD30E3BE201}" type="datetimeFigureOut">
              <a:rPr lang="es-MX" smtClean="0"/>
              <a:t>03/03/26</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2170915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A39B816B-DEC5-8444-81DB-8FD30E3BE201}" type="datetimeFigureOut">
              <a:rPr lang="es-MX" smtClean="0"/>
              <a:t>03/03/26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3578571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B816B-DEC5-8444-81DB-8FD30E3BE201}" type="datetimeFigureOut">
              <a:rPr lang="es-MX" smtClean="0"/>
              <a:t>03/03/26</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56403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A39B816B-DEC5-8444-81DB-8FD30E3BE201}" type="datetimeFigureOut">
              <a:rPr lang="es-MX" smtClean="0"/>
              <a:t>03/03/26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3024340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A39B816B-DEC5-8444-81DB-8FD30E3BE201}" type="datetimeFigureOut">
              <a:rPr lang="es-MX" smtClean="0"/>
              <a:t>03/03/26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1EC5806-020D-4448-8D42-33F9BC1D7127}" type="slidenum">
              <a:rPr lang="es-MX" smtClean="0"/>
              <a:t>‹Nº›</a:t>
            </a:fld>
            <a:endParaRPr lang="es-MX"/>
          </a:p>
        </p:txBody>
      </p:sp>
    </p:spTree>
    <p:extLst>
      <p:ext uri="{BB962C8B-B14F-4D97-AF65-F5344CB8AC3E}">
        <p14:creationId xmlns:p14="http://schemas.microsoft.com/office/powerpoint/2010/main" val="2694443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39B816B-DEC5-8444-81DB-8FD30E3BE201}" type="datetimeFigureOut">
              <a:rPr lang="es-MX" smtClean="0"/>
              <a:t>03/03/26</a:t>
            </a:fld>
            <a:endParaRPr lang="es-MX"/>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1EC5806-020D-4448-8D42-33F9BC1D7127}" type="slidenum">
              <a:rPr lang="es-MX" smtClean="0"/>
              <a:t>‹Nº›</a:t>
            </a:fld>
            <a:endParaRPr lang="es-MX"/>
          </a:p>
        </p:txBody>
      </p:sp>
    </p:spTree>
    <p:extLst>
      <p:ext uri="{BB962C8B-B14F-4D97-AF65-F5344CB8AC3E}">
        <p14:creationId xmlns:p14="http://schemas.microsoft.com/office/powerpoint/2010/main" val="1721342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corpusiure.com.mx/" TargetMode="External"/><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092719F8-2C2B-3313-F47F-E9B3C7742F4C}"/>
              </a:ext>
            </a:extLst>
          </p:cNvPr>
          <p:cNvPicPr>
            <a:picLocks noChangeAspect="1"/>
          </p:cNvPicPr>
          <p:nvPr/>
        </p:nvPicPr>
        <p:blipFill>
          <a:blip r:embed="rId3"/>
          <a:stretch>
            <a:fillRect/>
          </a:stretch>
        </p:blipFill>
        <p:spPr>
          <a:xfrm>
            <a:off x="0" y="0"/>
            <a:ext cx="6858000" cy="9144000"/>
          </a:xfrm>
          <a:prstGeom prst="rect">
            <a:avLst/>
          </a:prstGeom>
        </p:spPr>
      </p:pic>
      <p:sp>
        <p:nvSpPr>
          <p:cNvPr id="8" name="CuadroTexto 7">
            <a:extLst>
              <a:ext uri="{FF2B5EF4-FFF2-40B4-BE49-F238E27FC236}">
                <a16:creationId xmlns:a16="http://schemas.microsoft.com/office/drawing/2014/main" id="{BFE8531F-5843-28EB-C623-898F80878A63}"/>
              </a:ext>
            </a:extLst>
          </p:cNvPr>
          <p:cNvSpPr txBox="1"/>
          <p:nvPr/>
        </p:nvSpPr>
        <p:spPr>
          <a:xfrm>
            <a:off x="3916128" y="5198481"/>
            <a:ext cx="2393604" cy="230832"/>
          </a:xfrm>
          <a:prstGeom prst="rect">
            <a:avLst/>
          </a:prstGeom>
          <a:noFill/>
        </p:spPr>
        <p:txBody>
          <a:bodyPr wrap="none" rtlCol="0">
            <a:spAutoFit/>
          </a:bodyPr>
          <a:lstStyle/>
          <a:p>
            <a:pPr algn="r"/>
            <a:r>
              <a:rPr lang="es-MX" sz="900" dirty="0">
                <a:effectLst/>
                <a:latin typeface="Century Gothic" panose="020B0502020202020204" pitchFamily="34" charset="0"/>
                <a:ea typeface="Calibri" panose="020F0502020204030204" pitchFamily="34" charset="0"/>
              </a:rPr>
              <a:t>Ciudad de México a 02 de marzo 2026.</a:t>
            </a:r>
            <a:endParaRPr lang="es-MX" sz="9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p:txBody>
      </p:sp>
      <p:sp>
        <p:nvSpPr>
          <p:cNvPr id="10" name="CuadroTexto 9">
            <a:extLst>
              <a:ext uri="{FF2B5EF4-FFF2-40B4-BE49-F238E27FC236}">
                <a16:creationId xmlns:a16="http://schemas.microsoft.com/office/drawing/2014/main" id="{B7491F7F-F1D5-731B-4627-3C5367AED4F4}"/>
              </a:ext>
            </a:extLst>
          </p:cNvPr>
          <p:cNvSpPr txBox="1"/>
          <p:nvPr/>
        </p:nvSpPr>
        <p:spPr>
          <a:xfrm>
            <a:off x="3705965" y="6091601"/>
            <a:ext cx="2907726" cy="1754326"/>
          </a:xfrm>
          <a:prstGeom prst="rect">
            <a:avLst/>
          </a:prstGeom>
          <a:noFill/>
        </p:spPr>
        <p:txBody>
          <a:bodyPr wrap="square">
            <a:spAutoFit/>
          </a:bodyPr>
          <a:lstStyle/>
          <a:p>
            <a:pPr algn="just"/>
            <a:r>
              <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Queridos Clientes y Amigos:</a:t>
            </a:r>
          </a:p>
          <a:p>
            <a:pPr algn="just"/>
            <a:r>
              <a:rPr lang="es-MX" sz="10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p>
          <a:p>
            <a:pPr algn="just"/>
            <a:endParaRPr lang="es-MX" sz="10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MX" sz="11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Por medio del presente boletín les informamos que el Pleno del Senado aprobó por unanimidad en lo general la reducción de la jornada laboral de 48 a 40 horas, aunque de carácter gradual, de suerte que se concretará hasta 2030.</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p:txBody>
      </p:sp>
      <p:sp>
        <p:nvSpPr>
          <p:cNvPr id="6" name="Rectángulo 5">
            <a:extLst>
              <a:ext uri="{FF2B5EF4-FFF2-40B4-BE49-F238E27FC236}">
                <a16:creationId xmlns:a16="http://schemas.microsoft.com/office/drawing/2014/main" id="{1CADF19F-4C9E-C870-314F-0DC609CC2942}"/>
              </a:ext>
            </a:extLst>
          </p:cNvPr>
          <p:cNvSpPr/>
          <p:nvPr/>
        </p:nvSpPr>
        <p:spPr>
          <a:xfrm>
            <a:off x="457200" y="5111195"/>
            <a:ext cx="3095897" cy="3327409"/>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CuadroTexto 6">
            <a:extLst>
              <a:ext uri="{FF2B5EF4-FFF2-40B4-BE49-F238E27FC236}">
                <a16:creationId xmlns:a16="http://schemas.microsoft.com/office/drawing/2014/main" id="{D7267292-14A3-E083-EFC1-1D992000A3C0}"/>
              </a:ext>
            </a:extLst>
          </p:cNvPr>
          <p:cNvSpPr txBox="1"/>
          <p:nvPr/>
        </p:nvSpPr>
        <p:spPr>
          <a:xfrm>
            <a:off x="740287" y="6091601"/>
            <a:ext cx="2529722" cy="966034"/>
          </a:xfrm>
          <a:prstGeom prst="rect">
            <a:avLst/>
          </a:prstGeom>
          <a:noFill/>
        </p:spPr>
        <p:txBody>
          <a:bodyPr wrap="square" rtlCol="0">
            <a:spAutoFit/>
          </a:bodyPr>
          <a:lstStyle/>
          <a:p>
            <a:pPr algn="ctr">
              <a:lnSpc>
                <a:spcPct val="107000"/>
              </a:lnSpc>
              <a:spcAft>
                <a:spcPts val="800"/>
              </a:spcAft>
            </a:pPr>
            <a:r>
              <a:rPr lang="es-MX" sz="1800" b="1"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AVALA SENADO JORNADA LABORAL DE 40 HORAS</a:t>
            </a:r>
            <a:r>
              <a:rPr lang="es-MX" dirty="0">
                <a:effectLst/>
              </a:rPr>
              <a:t> </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CuadroTexto 10">
            <a:extLst>
              <a:ext uri="{FF2B5EF4-FFF2-40B4-BE49-F238E27FC236}">
                <a16:creationId xmlns:a16="http://schemas.microsoft.com/office/drawing/2014/main" id="{808629F9-3C96-1E4E-D7E9-B89181D3E4A8}"/>
              </a:ext>
            </a:extLst>
          </p:cNvPr>
          <p:cNvSpPr txBox="1"/>
          <p:nvPr/>
        </p:nvSpPr>
        <p:spPr>
          <a:xfrm>
            <a:off x="8464731" y="6884126"/>
            <a:ext cx="184731" cy="369332"/>
          </a:xfrm>
          <a:prstGeom prst="rect">
            <a:avLst/>
          </a:prstGeom>
          <a:noFill/>
        </p:spPr>
        <p:txBody>
          <a:bodyPr wrap="none" rtlCol="0">
            <a:spAutoFit/>
          </a:bodyPr>
          <a:lstStyle/>
          <a:p>
            <a:endParaRPr lang="es-MX"/>
          </a:p>
        </p:txBody>
      </p:sp>
      <p:pic>
        <p:nvPicPr>
          <p:cNvPr id="12" name="Imagen 11">
            <a:extLst>
              <a:ext uri="{FF2B5EF4-FFF2-40B4-BE49-F238E27FC236}">
                <a16:creationId xmlns:a16="http://schemas.microsoft.com/office/drawing/2014/main" id="{C553C4FE-2B6F-F64C-CF21-B7DEA85A1DC7}"/>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457200" y="1867989"/>
            <a:ext cx="6156491" cy="3243206"/>
          </a:xfrm>
          <a:prstGeom prst="rect">
            <a:avLst/>
          </a:prstGeom>
        </p:spPr>
      </p:pic>
    </p:spTree>
    <p:extLst>
      <p:ext uri="{BB962C8B-B14F-4D97-AF65-F5344CB8AC3E}">
        <p14:creationId xmlns:p14="http://schemas.microsoft.com/office/powerpoint/2010/main" val="2556689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42C0198-1582-091A-685B-7FCB39CB5708}"/>
              </a:ext>
            </a:extLst>
          </p:cNvPr>
          <p:cNvPicPr>
            <a:picLocks noChangeAspect="1"/>
          </p:cNvPicPr>
          <p:nvPr/>
        </p:nvPicPr>
        <p:blipFill>
          <a:blip r:embed="rId2"/>
          <a:stretch>
            <a:fillRect/>
          </a:stretch>
        </p:blipFill>
        <p:spPr>
          <a:xfrm>
            <a:off x="0" y="1"/>
            <a:ext cx="6858000" cy="9143999"/>
          </a:xfrm>
          <a:prstGeom prst="rect">
            <a:avLst/>
          </a:prstGeom>
        </p:spPr>
      </p:pic>
      <p:sp>
        <p:nvSpPr>
          <p:cNvPr id="7" name="CuadroTexto 6">
            <a:extLst>
              <a:ext uri="{FF2B5EF4-FFF2-40B4-BE49-F238E27FC236}">
                <a16:creationId xmlns:a16="http://schemas.microsoft.com/office/drawing/2014/main" id="{F4677AEA-661E-6CE2-D53E-C3696C02280C}"/>
              </a:ext>
            </a:extLst>
          </p:cNvPr>
          <p:cNvSpPr txBox="1"/>
          <p:nvPr/>
        </p:nvSpPr>
        <p:spPr>
          <a:xfrm>
            <a:off x="386019" y="802835"/>
            <a:ext cx="6070963" cy="769441"/>
          </a:xfrm>
          <a:prstGeom prst="rect">
            <a:avLst/>
          </a:prstGeom>
          <a:noFill/>
        </p:spPr>
        <p:txBody>
          <a:bodyPr wrap="square">
            <a:spAutoFit/>
          </a:bodyPr>
          <a:lstStyle/>
          <a:p>
            <a:pPr algn="just"/>
            <a:r>
              <a:rPr lang="es-MX" sz="11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Aunque la reforma concede un solo día de descanso por seis de trabajo, "La verdadera reducción del tiempo de trabajo no consiste en trabajar lo mismo en menos días, sino en trabajar menos para vivir mejor", alegó la senadora Amalia García, de Movimiento Ciudadano (MC).</a:t>
            </a:r>
          </a:p>
        </p:txBody>
      </p:sp>
      <p:sp>
        <p:nvSpPr>
          <p:cNvPr id="6" name="CuadroTexto 5">
            <a:extLst>
              <a:ext uri="{FF2B5EF4-FFF2-40B4-BE49-F238E27FC236}">
                <a16:creationId xmlns:a16="http://schemas.microsoft.com/office/drawing/2014/main" id="{947218E3-AFC1-1F2F-BF76-68E7CDC5344F}"/>
              </a:ext>
            </a:extLst>
          </p:cNvPr>
          <p:cNvSpPr txBox="1"/>
          <p:nvPr/>
        </p:nvSpPr>
        <p:spPr>
          <a:xfrm>
            <a:off x="386020" y="6076485"/>
            <a:ext cx="6070963" cy="1615827"/>
          </a:xfrm>
          <a:prstGeom prst="rect">
            <a:avLst/>
          </a:prstGeom>
          <a:noFill/>
        </p:spPr>
        <p:txBody>
          <a:bodyPr wrap="square">
            <a:spAutoFit/>
          </a:bodyPr>
          <a:lstStyle/>
          <a:p>
            <a:pPr algn="just"/>
            <a:r>
              <a:rPr lang="es-MX" sz="11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"De lo que se trata es de reducir la jornada semana a 40 horas y explícitamente garantizar dos días de descanso y no aumentar el umbral de horas extra. Y sí reducir las horas efectivamente trabajadas", planteó.</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MX" sz="11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MX" sz="11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Por Morena, el senador Óscar Cantón Zetina salió al paso de las críticas generadas por la gradualidad de la reforma.</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MX" sz="11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MX" sz="11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Según dijo, "la gradualidad tiene soporte sindical", por lo que intentar ""ir más allá de la prudencia económica a la realidad sería llevar la reforma a una ruta de fracaso".</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p:txBody>
      </p:sp>
      <p:pic>
        <p:nvPicPr>
          <p:cNvPr id="2" name="Imagen 1">
            <a:extLst>
              <a:ext uri="{FF2B5EF4-FFF2-40B4-BE49-F238E27FC236}">
                <a16:creationId xmlns:a16="http://schemas.microsoft.com/office/drawing/2014/main" id="{223C9618-8F2C-0F9B-EA11-1AA174FD8C1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8796" y="1799637"/>
            <a:ext cx="6000408" cy="4000272"/>
          </a:xfrm>
          <a:prstGeom prst="rect">
            <a:avLst/>
          </a:prstGeom>
        </p:spPr>
      </p:pic>
    </p:spTree>
    <p:extLst>
      <p:ext uri="{BB962C8B-B14F-4D97-AF65-F5344CB8AC3E}">
        <p14:creationId xmlns:p14="http://schemas.microsoft.com/office/powerpoint/2010/main" val="1914496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F28779FA-6496-6D4B-B24B-8ECA1F0EE22D}"/>
              </a:ext>
            </a:extLst>
          </p:cNvPr>
          <p:cNvPicPr>
            <a:picLocks noChangeAspect="1"/>
          </p:cNvPicPr>
          <p:nvPr/>
        </p:nvPicPr>
        <p:blipFill>
          <a:blip r:embed="rId2"/>
          <a:stretch>
            <a:fillRect/>
          </a:stretch>
        </p:blipFill>
        <p:spPr>
          <a:xfrm>
            <a:off x="0" y="0"/>
            <a:ext cx="6858000" cy="9144000"/>
          </a:xfrm>
          <a:prstGeom prst="rect">
            <a:avLst/>
          </a:prstGeom>
        </p:spPr>
      </p:pic>
      <p:sp>
        <p:nvSpPr>
          <p:cNvPr id="3" name="CuadroTexto 2">
            <a:extLst>
              <a:ext uri="{FF2B5EF4-FFF2-40B4-BE49-F238E27FC236}">
                <a16:creationId xmlns:a16="http://schemas.microsoft.com/office/drawing/2014/main" id="{38405486-B18B-CCAA-1CAC-DF57B67359E2}"/>
              </a:ext>
            </a:extLst>
          </p:cNvPr>
          <p:cNvSpPr txBox="1"/>
          <p:nvPr/>
        </p:nvSpPr>
        <p:spPr>
          <a:xfrm>
            <a:off x="424542" y="785517"/>
            <a:ext cx="6008915" cy="7201972"/>
          </a:xfrm>
          <a:prstGeom prst="rect">
            <a:avLst/>
          </a:prstGeom>
          <a:noFill/>
        </p:spPr>
        <p:txBody>
          <a:bodyPr wrap="square" rtlCol="0">
            <a:spAutoFit/>
          </a:bodyPr>
          <a:lstStyle/>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PUNTOS CLAVE.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Se reforma 123 constitucional y LFT.</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Gradualidad en reducción de jornada de 48 horas disminuyendo dos horas cada año a partir de 2027 para llegar a 40 horas en 2030.</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Modificación a tiempo extra y sus reglas en vez de 9 horas extras semanales de 3 veces a la semana y 3 horas diarias, se amplia para ser de hasta 12 horas extras por semana distribuibles en 4 horas diarias y hasta un máximo de 4 días por semana.</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Pago de 100% adicional sobre la hora ordinaria y si se excede el límite de 12 horas extras semanales será el 200% adicional.</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Registro electrónico sobre jornada y tiempo extra, sistemas electrónicos bajo supervisión de STPS.</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No se ajusta ni se reduce salario diario.</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No aplica “banco de horas”, ni “tiempo por tiempo” o compensaciones de jornadas.</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Considerar que el objetivo es trabajar menos horas y que se cuente con calidad de vida y tiempo familiar.</a:t>
            </a:r>
          </a:p>
          <a:p>
            <a:pPr algn="just"/>
            <a:endParaRPr lang="es-ES" sz="1100" spc="30" dirty="0">
              <a:solidFill>
                <a:srgbClr val="000000"/>
              </a:solidFill>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Por otra parte el Gobierno federal no dará estímulos fiscales para que las empresas apliquen la reducción de la jornada laboral, pues la gradualidad les permitirá transitar a una semana laboral de 40 horas, aseguró </a:t>
            </a:r>
            <a:r>
              <a:rPr lang="es-ES" sz="1100" spc="30" dirty="0" err="1">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Marath</a:t>
            </a:r>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Bolaños, Secretario de Trabajo.</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El sector privado ha pedido estímulos fiscales para adoptar esta reforma, pero según el funcionario esto no será necesario.</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"Lo que hemos visto es que la gradualidad es la que ha permitido que se pueda asimilar los cambios en el tiempo trabajado, porque también da la oportunidad para que las unidades económicas vayan asimilando esa reducción con mucho éxito y sin mayores costos.</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"Por eso está así, extendida en esa progresión de cuatro años, que es un tiempo suficientemente amplio. Estamos ciertos y seguros que con la gradualidad vamos a resolver esta situación", afirmó el funcionario.</a:t>
            </a:r>
          </a:p>
        </p:txBody>
      </p:sp>
    </p:spTree>
    <p:extLst>
      <p:ext uri="{BB962C8B-B14F-4D97-AF65-F5344CB8AC3E}">
        <p14:creationId xmlns:p14="http://schemas.microsoft.com/office/powerpoint/2010/main" val="108971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D889DDE7-F328-49C1-962B-023BFD91D6E7}"/>
              </a:ext>
            </a:extLst>
          </p:cNvPr>
          <p:cNvPicPr>
            <a:picLocks noChangeAspect="1"/>
          </p:cNvPicPr>
          <p:nvPr/>
        </p:nvPicPr>
        <p:blipFill>
          <a:blip r:embed="rId2"/>
          <a:stretch>
            <a:fillRect/>
          </a:stretch>
        </p:blipFill>
        <p:spPr>
          <a:xfrm>
            <a:off x="0" y="1"/>
            <a:ext cx="6858000" cy="9143999"/>
          </a:xfrm>
          <a:prstGeom prst="rect">
            <a:avLst/>
          </a:prstGeom>
        </p:spPr>
      </p:pic>
      <p:sp>
        <p:nvSpPr>
          <p:cNvPr id="4" name="CuadroTexto 3">
            <a:extLst>
              <a:ext uri="{FF2B5EF4-FFF2-40B4-BE49-F238E27FC236}">
                <a16:creationId xmlns:a16="http://schemas.microsoft.com/office/drawing/2014/main" id="{06417BE5-0C22-C3C5-6505-607EC95A94BE}"/>
              </a:ext>
            </a:extLst>
          </p:cNvPr>
          <p:cNvSpPr txBox="1"/>
          <p:nvPr/>
        </p:nvSpPr>
        <p:spPr>
          <a:xfrm>
            <a:off x="465364" y="547499"/>
            <a:ext cx="5927271" cy="938719"/>
          </a:xfrm>
          <a:prstGeom prst="rect">
            <a:avLst/>
          </a:prstGeom>
          <a:noFill/>
        </p:spPr>
        <p:txBody>
          <a:bodyPr wrap="square">
            <a:spAutoFit/>
          </a:bodyPr>
          <a:lstStyle/>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La reforma aprobada considera reducir dos horas a la jornada cada año entre 2027 y 2030.</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endPar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Este año, agregó el funcionario, revisarán con el sector privado cómo aterrizarán la reforma en leyes secundarias.</a:t>
            </a:r>
          </a:p>
        </p:txBody>
      </p:sp>
      <p:sp>
        <p:nvSpPr>
          <p:cNvPr id="6" name="CuadroTexto 5">
            <a:extLst>
              <a:ext uri="{FF2B5EF4-FFF2-40B4-BE49-F238E27FC236}">
                <a16:creationId xmlns:a16="http://schemas.microsoft.com/office/drawing/2014/main" id="{E92063EB-1E9D-DFC3-7922-EB2DA911E041}"/>
              </a:ext>
            </a:extLst>
          </p:cNvPr>
          <p:cNvSpPr txBox="1"/>
          <p:nvPr/>
        </p:nvSpPr>
        <p:spPr>
          <a:xfrm>
            <a:off x="465365" y="5767640"/>
            <a:ext cx="5927270" cy="2800767"/>
          </a:xfrm>
          <a:prstGeom prst="rect">
            <a:avLst/>
          </a:prstGeom>
          <a:noFill/>
        </p:spPr>
        <p:txBody>
          <a:bodyPr wrap="square">
            <a:spAutoFit/>
          </a:bodyPr>
          <a:lstStyle/>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“En este año lo que tenemos que hacer es que vayamos revisando cómo están pensando el aterrizaje de manera concreta. Este año tenemos que dar seguimiento puntual con las actividades económicas, hablar con los representantes de los empleadores y trabajadores para prepararnos en la reducción gradual que nos permita saber cuáles son los pasos y estrategias que van a seguir”, comentó.</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ES" sz="1100" spc="3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Bolaños subrayó que la reforma beneficiará a 63.9 por ciento de las personas que actualmente trabajan más de 40 horas semanales y en ella se estableció que por cada seis días de trabajo haya uno de descanso obligatorio, lo que no excluye un segundo día.</a:t>
            </a:r>
            <a:endParaRPr lang="es-MX"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MX" sz="11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s-MX" sz="1100" dirty="0">
              <a:effectLst/>
              <a:latin typeface="Century Gothic" panose="020B0502020202020204" pitchFamily="34" charset="0"/>
              <a:ea typeface="Times New Roman" panose="02020603050405020304" pitchFamily="18" charset="0"/>
            </a:endParaRPr>
          </a:p>
          <a:p>
            <a:pPr algn="just"/>
            <a:r>
              <a:rPr lang="es-MX" sz="11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Por lo anterior, con mucho gusto le podemos proporcionar cualquier información adicional y aún más amplia sobre el tema aquí expuesto, todo esto de una manera más especializada y en caso en concreto, para lo cual no dude en comunicarse con nosotros.</a:t>
            </a:r>
            <a:endParaRPr lang="es-MX" sz="1100" dirty="0">
              <a:effectLst/>
              <a:latin typeface="Century Gothic" panose="020B0502020202020204" pitchFamily="34" charset="0"/>
              <a:ea typeface="Times New Roman" panose="02020603050405020304" pitchFamily="18" charset="0"/>
            </a:endParaRPr>
          </a:p>
        </p:txBody>
      </p:sp>
      <p:pic>
        <p:nvPicPr>
          <p:cNvPr id="5" name="Imagen 4">
            <a:extLst>
              <a:ext uri="{FF2B5EF4-FFF2-40B4-BE49-F238E27FC236}">
                <a16:creationId xmlns:a16="http://schemas.microsoft.com/office/drawing/2014/main" id="{01BD03AF-EA46-0ED5-EBF2-D19B80515BC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65364" y="1652169"/>
            <a:ext cx="5927271" cy="3949519"/>
          </a:xfrm>
          <a:prstGeom prst="rect">
            <a:avLst/>
          </a:prstGeom>
        </p:spPr>
      </p:pic>
    </p:spTree>
    <p:extLst>
      <p:ext uri="{BB962C8B-B14F-4D97-AF65-F5344CB8AC3E}">
        <p14:creationId xmlns:p14="http://schemas.microsoft.com/office/powerpoint/2010/main" val="3806804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905B54A-1CE4-B3C9-58ED-699C0A7BA6F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6858000" cy="9144000"/>
          </a:xfrm>
          <a:prstGeom prst="rect">
            <a:avLst/>
          </a:prstGeom>
        </p:spPr>
      </p:pic>
      <p:sp>
        <p:nvSpPr>
          <p:cNvPr id="7" name="CuadroTexto 6">
            <a:extLst>
              <a:ext uri="{FF2B5EF4-FFF2-40B4-BE49-F238E27FC236}">
                <a16:creationId xmlns:a16="http://schemas.microsoft.com/office/drawing/2014/main" id="{FA9EACBE-259B-0AB6-5349-36A511D9527F}"/>
              </a:ext>
            </a:extLst>
          </p:cNvPr>
          <p:cNvSpPr txBox="1"/>
          <p:nvPr/>
        </p:nvSpPr>
        <p:spPr>
          <a:xfrm>
            <a:off x="578031" y="7971785"/>
            <a:ext cx="5718266" cy="1104918"/>
          </a:xfrm>
          <a:prstGeom prst="rect">
            <a:avLst/>
          </a:prstGeom>
          <a:noFill/>
        </p:spPr>
        <p:txBody>
          <a:bodyPr wrap="square">
            <a:spAutoFit/>
          </a:bodyPr>
          <a:lstStyle/>
          <a:p>
            <a:pPr algn="ctr"/>
            <a:r>
              <a:rPr lang="es-MX" sz="800" i="1"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La información contenida en el presente documento es de carácter general y no pretende brindar una asesoría sobre casos particulares o sustituir de algún modo el estudio que implicaría la aplicación de las disposiciones comentadas. </a:t>
            </a:r>
          </a:p>
          <a:p>
            <a:pPr algn="ctr"/>
            <a:r>
              <a:rPr lang="es-MX" sz="800" i="1"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p>
          <a:p>
            <a:pPr algn="ctr">
              <a:lnSpc>
                <a:spcPct val="107000"/>
              </a:lnSpc>
              <a:spcAft>
                <a:spcPts val="800"/>
              </a:spcAft>
            </a:pPr>
            <a:r>
              <a:rPr lang="es-MX" sz="800" i="1" dirty="0">
                <a:effectLst/>
                <a:latin typeface="Century Gothic" panose="020B0502020202020204" pitchFamily="34" charset="0"/>
                <a:ea typeface="Calibri" panose="020F0502020204030204" pitchFamily="34" charset="0"/>
                <a:cs typeface="Times New Roman" panose="02020603050405020304" pitchFamily="18" charset="0"/>
              </a:rPr>
              <a:t>Para cualquier comentario, el personal de esta Firma Legal está a sus órdenes para analizar de manera detallada los efectos que pueden derivar de estas disposiciones en cada caso particular, Asimismo, en caso de requerir mayor información, ponemos a sus órdenes la dirección de correo electrónico: juridico@corpusiure.com.mx, en donde con gusto le atenderemos.</a:t>
            </a:r>
            <a:endParaRPr lang="es-MX" sz="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uadroTexto 7">
            <a:extLst>
              <a:ext uri="{FF2B5EF4-FFF2-40B4-BE49-F238E27FC236}">
                <a16:creationId xmlns:a16="http://schemas.microsoft.com/office/drawing/2014/main" id="{C83CF625-DBCA-D62C-A10A-A446D4E31EDD}"/>
              </a:ext>
            </a:extLst>
          </p:cNvPr>
          <p:cNvSpPr txBox="1"/>
          <p:nvPr/>
        </p:nvSpPr>
        <p:spPr>
          <a:xfrm>
            <a:off x="3794762" y="3904685"/>
            <a:ext cx="2988318" cy="1733744"/>
          </a:xfrm>
          <a:prstGeom prst="rect">
            <a:avLst/>
          </a:prstGeom>
          <a:noFill/>
        </p:spPr>
        <p:txBody>
          <a:bodyPr wrap="none" rtlCol="0">
            <a:spAutoFit/>
          </a:bodyPr>
          <a:lstStyle/>
          <a:p>
            <a:pPr algn="r">
              <a:lnSpc>
                <a:spcPct val="107000"/>
              </a:lnSpc>
              <a:spcAft>
                <a:spcPts val="800"/>
              </a:spcAft>
              <a:tabLst>
                <a:tab pos="2700020" algn="ctr"/>
                <a:tab pos="5400040" algn="r"/>
              </a:tabLst>
            </a:pPr>
            <a:r>
              <a:rPr lang="es-ES" sz="900" dirty="0">
                <a:effectLst/>
                <a:latin typeface="Century Gothic" panose="020B0502020202020204" pitchFamily="34" charset="0"/>
                <a:ea typeface="Times New Roman" panose="02020603050405020304" pitchFamily="18" charset="0"/>
                <a:cs typeface="Times New Roman" panose="02020603050405020304" pitchFamily="18" charset="0"/>
              </a:rPr>
              <a:t>TORRE WORLD TRADE CENTER WTC </a:t>
            </a:r>
          </a:p>
          <a:p>
            <a:pPr algn="r">
              <a:lnSpc>
                <a:spcPct val="107000"/>
              </a:lnSpc>
              <a:spcAft>
                <a:spcPts val="800"/>
              </a:spcAft>
              <a:tabLst>
                <a:tab pos="2700020" algn="ctr"/>
                <a:tab pos="5400040" algn="r"/>
              </a:tabLst>
            </a:pPr>
            <a:r>
              <a:rPr lang="es-ES" sz="900" dirty="0">
                <a:effectLst/>
                <a:latin typeface="Century Gothic" panose="020B0502020202020204" pitchFamily="34" charset="0"/>
                <a:ea typeface="Times New Roman" panose="02020603050405020304" pitchFamily="18" charset="0"/>
                <a:cs typeface="Times New Roman" panose="02020603050405020304" pitchFamily="18" charset="0"/>
              </a:rPr>
              <a:t>CIUDAD DE MÉXICO</a:t>
            </a:r>
            <a:endParaRPr lang="es-MX"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r">
              <a:lnSpc>
                <a:spcPct val="107000"/>
              </a:lnSpc>
              <a:spcAft>
                <a:spcPts val="800"/>
              </a:spcAft>
              <a:tabLst>
                <a:tab pos="2700020" algn="ctr"/>
                <a:tab pos="5400040" algn="r"/>
              </a:tabLst>
            </a:pPr>
            <a:r>
              <a:rPr lang="es-ES" sz="900" dirty="0">
                <a:effectLst/>
                <a:latin typeface="Century Gothic" panose="020B0502020202020204" pitchFamily="34" charset="0"/>
                <a:ea typeface="Times New Roman" panose="02020603050405020304" pitchFamily="18" charset="0"/>
                <a:cs typeface="Times New Roman" panose="02020603050405020304" pitchFamily="18" charset="0"/>
              </a:rPr>
              <a:t>MONTECITO 38 PISO 38 OFICINA 38 COL. NAPOLES</a:t>
            </a:r>
            <a:endParaRPr lang="es-MX"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r">
              <a:lnSpc>
                <a:spcPct val="107000"/>
              </a:lnSpc>
              <a:spcAft>
                <a:spcPts val="800"/>
              </a:spcAft>
              <a:tabLst>
                <a:tab pos="2700020" algn="ctr"/>
                <a:tab pos="5400040" algn="r"/>
              </a:tabLst>
            </a:pPr>
            <a:r>
              <a:rPr lang="es-ES" sz="900" dirty="0">
                <a:effectLst/>
                <a:latin typeface="Century Gothic" panose="020B0502020202020204" pitchFamily="34" charset="0"/>
                <a:ea typeface="Times New Roman" panose="02020603050405020304" pitchFamily="18" charset="0"/>
                <a:cs typeface="Times New Roman" panose="02020603050405020304" pitchFamily="18" charset="0"/>
              </a:rPr>
              <a:t>C.P. 03810 CIUDAD DE MÉXICO</a:t>
            </a:r>
            <a:endParaRPr lang="es-MX"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r">
              <a:lnSpc>
                <a:spcPct val="107000"/>
              </a:lnSpc>
              <a:spcAft>
                <a:spcPts val="800"/>
              </a:spcAft>
              <a:tabLst>
                <a:tab pos="2700020" algn="ctr"/>
                <a:tab pos="5400040" algn="r"/>
              </a:tabLst>
            </a:pPr>
            <a:r>
              <a:rPr lang="es-ES" sz="900" dirty="0">
                <a:effectLst/>
                <a:latin typeface="Century Gothic" panose="020B0502020202020204" pitchFamily="34" charset="0"/>
                <a:ea typeface="Times New Roman" panose="02020603050405020304" pitchFamily="18" charset="0"/>
                <a:cs typeface="Times New Roman" panose="02020603050405020304" pitchFamily="18" charset="0"/>
              </a:rPr>
              <a:t>WEB PAGE </a:t>
            </a:r>
            <a:r>
              <a:rPr lang="es-ES" sz="900" dirty="0">
                <a:effectLst/>
                <a:latin typeface="Century Gothic" panose="020B0502020202020204" pitchFamily="34" charset="0"/>
                <a:ea typeface="Times New Roman" panose="02020603050405020304" pitchFamily="18" charset="0"/>
                <a:cs typeface="Times New Roman" panose="02020603050405020304" pitchFamily="18" charset="0"/>
                <a:hlinkClick r:id="rId3"/>
              </a:rPr>
              <a:t>WWW.CORPUSIURE.COM.MX</a:t>
            </a:r>
            <a:endParaRPr lang="es-MX"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r">
              <a:lnSpc>
                <a:spcPct val="107000"/>
              </a:lnSpc>
              <a:spcAft>
                <a:spcPts val="800"/>
              </a:spcAft>
              <a:tabLst>
                <a:tab pos="2700020" algn="ctr"/>
                <a:tab pos="5400040" algn="r"/>
              </a:tabLst>
            </a:pPr>
            <a:r>
              <a:rPr lang="es-MX" sz="900" dirty="0">
                <a:effectLst/>
                <a:latin typeface="Century Gothic" panose="020B0502020202020204" pitchFamily="34" charset="0"/>
                <a:ea typeface="Times New Roman" panose="02020603050405020304" pitchFamily="18" charset="0"/>
                <a:cs typeface="Times New Roman" panose="02020603050405020304" pitchFamily="18" charset="0"/>
              </a:rPr>
              <a:t>E-MAIL JURIDICO@CORPUSIURE.COM.MX</a:t>
            </a:r>
            <a:endParaRPr lang="es-MX" sz="900" dirty="0">
              <a:effectLst/>
              <a:latin typeface="Century Gothic" panose="020B0502020202020204" pitchFamily="34" charset="0"/>
              <a:ea typeface="Calibri" panose="020F0502020204030204" pitchFamily="34" charset="0"/>
              <a:cs typeface="Times New Roman" panose="02020603050405020304" pitchFamily="18" charset="0"/>
            </a:endParaRPr>
          </a:p>
          <a:p>
            <a:pPr algn="r">
              <a:lnSpc>
                <a:spcPct val="107000"/>
              </a:lnSpc>
              <a:spcAft>
                <a:spcPts val="800"/>
              </a:spcAft>
              <a:tabLst>
                <a:tab pos="2700020" algn="ctr"/>
                <a:tab pos="5400040" algn="r"/>
              </a:tabLst>
            </a:pPr>
            <a:r>
              <a:rPr lang="es-MX" sz="900" dirty="0">
                <a:effectLst/>
                <a:latin typeface="Century Gothic" panose="020B0502020202020204" pitchFamily="34" charset="0"/>
                <a:ea typeface="Times New Roman" panose="02020603050405020304" pitchFamily="18" charset="0"/>
                <a:cs typeface="Times New Roman" panose="02020603050405020304" pitchFamily="18" charset="0"/>
              </a:rPr>
              <a:t>CONMUTADOR 9000 3900.</a:t>
            </a:r>
            <a:endParaRPr lang="es-MX" sz="9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CuadroTexto 9">
            <a:extLst>
              <a:ext uri="{FF2B5EF4-FFF2-40B4-BE49-F238E27FC236}">
                <a16:creationId xmlns:a16="http://schemas.microsoft.com/office/drawing/2014/main" id="{291FC586-7F2B-86E3-2BD3-836085EB8F2A}"/>
              </a:ext>
            </a:extLst>
          </p:cNvPr>
          <p:cNvSpPr txBox="1"/>
          <p:nvPr/>
        </p:nvSpPr>
        <p:spPr>
          <a:xfrm>
            <a:off x="2028010" y="6304464"/>
            <a:ext cx="3429000" cy="1284519"/>
          </a:xfrm>
          <a:prstGeom prst="rect">
            <a:avLst/>
          </a:prstGeom>
          <a:noFill/>
        </p:spPr>
        <p:txBody>
          <a:bodyPr wrap="square">
            <a:spAutoFit/>
          </a:bodyPr>
          <a:lstStyle/>
          <a:p>
            <a:pPr algn="ctr"/>
            <a:r>
              <a:rPr lang="es-MX" sz="1400" b="1"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Atentamente.</a:t>
            </a:r>
            <a:endParaRPr lang="es-MX" sz="14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MX" sz="1400" b="1"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4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r>
              <a:rPr lang="es-MX" sz="1400" b="1"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endParaRPr lang="es-MX" sz="14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ctr">
              <a:lnSpc>
                <a:spcPct val="107000"/>
              </a:lnSpc>
              <a:spcAft>
                <a:spcPts val="800"/>
              </a:spcAft>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DIRECCIÓN JURÍDICA </a:t>
            </a:r>
          </a:p>
          <a:p>
            <a:pPr algn="ctr">
              <a:lnSpc>
                <a:spcPct val="107000"/>
              </a:lnSpc>
              <a:spcAft>
                <a:spcPts val="800"/>
              </a:spcAft>
            </a:pPr>
            <a:r>
              <a:rPr lang="es-MX" sz="1400" dirty="0">
                <a:effectLst/>
                <a:latin typeface="Century Gothic" panose="020B0502020202020204" pitchFamily="34" charset="0"/>
                <a:ea typeface="Calibri" panose="020F0502020204030204" pitchFamily="34" charset="0"/>
                <a:cs typeface="Times New Roman" panose="02020603050405020304" pitchFamily="18" charset="0"/>
              </a:rPr>
              <a:t>CORPUSIURE ABOGADOS.</a:t>
            </a:r>
          </a:p>
        </p:txBody>
      </p:sp>
      <p:pic>
        <p:nvPicPr>
          <p:cNvPr id="11" name="Imagen 10">
            <a:extLst>
              <a:ext uri="{FF2B5EF4-FFF2-40B4-BE49-F238E27FC236}">
                <a16:creationId xmlns:a16="http://schemas.microsoft.com/office/drawing/2014/main" id="{D3EBB3F0-9ED3-CAA1-2A2C-C54127EB3EE1}"/>
              </a:ext>
            </a:extLst>
          </p:cNvPr>
          <p:cNvPicPr>
            <a:picLocks noChangeAspect="1"/>
          </p:cNvPicPr>
          <p:nvPr/>
        </p:nvPicPr>
        <p:blipFill>
          <a:blip r:embed="rId4"/>
          <a:stretch>
            <a:fillRect/>
          </a:stretch>
        </p:blipFill>
        <p:spPr>
          <a:xfrm>
            <a:off x="74920" y="1297953"/>
            <a:ext cx="4039880" cy="2712344"/>
          </a:xfrm>
          <a:prstGeom prst="rect">
            <a:avLst/>
          </a:prstGeom>
        </p:spPr>
      </p:pic>
    </p:spTree>
    <p:extLst>
      <p:ext uri="{BB962C8B-B14F-4D97-AF65-F5344CB8AC3E}">
        <p14:creationId xmlns:p14="http://schemas.microsoft.com/office/powerpoint/2010/main" val="1578600980"/>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698</TotalTime>
  <Words>925</Words>
  <Application>Microsoft Macintosh PowerPoint</Application>
  <PresentationFormat>Carta (216 x 279 mm)</PresentationFormat>
  <Paragraphs>60</Paragraphs>
  <Slides>5</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Calibri Light</vt:lpstr>
      <vt:lpstr>Century Gothic</vt:lpstr>
      <vt:lpstr>Tema de Office</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Grupo Ro</dc:creator>
  <cp:lastModifiedBy>Grupo Ro</cp:lastModifiedBy>
  <cp:revision>50</cp:revision>
  <dcterms:created xsi:type="dcterms:W3CDTF">2023-05-04T03:16:01Z</dcterms:created>
  <dcterms:modified xsi:type="dcterms:W3CDTF">2026-03-03T16:49:09Z</dcterms:modified>
</cp:coreProperties>
</file>